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0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4" r:id="rId18"/>
    <p:sldId id="273" r:id="rId19"/>
    <p:sldId id="272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05:37:07.85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360 55 24575,'1'4'0,"1"0"0,0-1 0,-1 1 0,1 0 0,1-1 0,-1 1 0,0-1 0,1 0 0,0 1 0,-1-1 0,8 5 0,0 3 0,20 20 0,-16-18 0,-1 1 0,0 0 0,-1 1 0,18 30 0,-29-43 0,0-1 0,0 0 0,0 1 0,0-1 0,-1 1 0,1 0 0,-1-1 0,1 1 0,-1-1 0,1 1 0,-1 0 0,0-1 0,0 1 0,0 0 0,0-1 0,0 1 0,0 0 0,0-1 0,-1 1 0,1-1 0,-1 1 0,1 0 0,-1-1 0,0 1 0,1-1 0,-1 1 0,0-1 0,0 0 0,0 1 0,0-1 0,0 0 0,0 1 0,0-1 0,-1 0 0,1 0 0,0 0 0,-1 0 0,1 0 0,-1-1 0,1 1 0,-1 0 0,1-1 0,-1 1 0,1-1 0,-1 1 0,0-1 0,1 0 0,-1 0 0,-2 1 0,-12 1 0,-1-1 0,1 0 0,-34-2 0,37 0 0,-35-1 0,-85-14 0,121 14 0,-1 0 0,1-2 0,1 1 0,-1-2 0,0 1 0,1-2 0,0 1 0,0-1 0,1-1 0,-1 0 0,1-1 0,-12-11 0,19 15 0,0 0 0,-1 0 0,1-1 0,1 1 0,-1 0 0,1-1 0,-1 0 0,1 1 0,1-1 0,-1 0 0,1 0 0,0 0 0,0 0 0,0-1 0,1 1 0,-1 0 0,1 0 0,1 0 0,-1 0 0,1-1 0,0 1 0,0 0 0,0 0 0,1 0 0,-1 1 0,1-1 0,1 0 0,-1 0 0,1 1 0,-1 0 0,1-1 0,0 1 0,1 0 0,-1 1 0,1-1 0,0 0 0,0 1 0,0 0 0,0 0 0,0 0 0,1 1 0,-1-1 0,1 1 0,0 0 0,0 0 0,0 1 0,0-1 0,5 0 0,17-3 0,-1 1 0,1 2 0,0 0 0,0 2 0,-1 1 0,1 1 0,0 1 0,35 9 0,-58-11 0,0 1 0,0-1 0,0 0 0,0 1 0,0 0 0,0 0 0,0 0 0,-1 0 0,1 1 0,-1-1 0,1 1 0,-1 0 0,0 0 0,0 0 0,4 6 0,-6-5 0,1-1 0,-1 0 0,0 0 0,0 1 0,-1-1 0,1 0 0,0 1 0,-1-1 0,0 1 0,0-1 0,0 1 0,0-1 0,-1 1 0,1-1 0,-1 0 0,0 1 0,0-1 0,0 0 0,-3 6 0,-35 65-1365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05:37:10.90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225 216 24575,'-1'-33'0,"0"22"0,0-1 0,1 1 0,0-1 0,1 1 0,1-1 0,-1 1 0,2 0 0,-1 0 0,2 0 0,-1 0 0,8-14 0,-8 22 0,-1 0 0,1 0 0,-1 1 0,1-1 0,0 1 0,0 0 0,0 0 0,0 0 0,0 0 0,1 0 0,-1 1 0,0-1 0,1 1 0,0 0 0,-1 0 0,1 0 0,-1 1 0,1-1 0,0 1 0,0 0 0,-1 0 0,1 0 0,0 1 0,-1-1 0,1 1 0,0 0 0,-1 0 0,5 2 0,11 3 0,0 1 0,-1 0 0,32 19 0,-32-16 0,19 10 0,0 2 0,-1 1 0,57 50 0,-84-65 0,-1 1 0,0 0 0,-1 0 0,0 1 0,0 0 0,-1 0 0,9 20 0,-12-23 0,-1 0 0,0 1 0,0-1 0,-1 1 0,0-1 0,0 1 0,-1 0 0,0-1 0,0 1 0,-1 0 0,0-1 0,0 1 0,-3 9 0,-2-3 0,1-1 0,-2 0 0,0 0 0,0-1 0,-1 1 0,-1-2 0,0 1 0,0-1 0,-1-1 0,0 0 0,-1 0 0,-15 9 0,8-5 0,-1-1 0,-1-1 0,-1-1 0,1 0 0,-2-2 0,-43 14 0,27-17 0,0-2 0,1-1 0,-1-2 0,0-1 0,0-2 0,-38-7 0,67 8 0,1 0 0,0-1 0,0 0 0,-1 0 0,1 0 0,0-1 0,1-1 0,-1 1 0,1-1 0,-15-10 0,19 11 0,0 0 0,0 0 0,0 0 0,1 0 0,-1-1 0,1 0 0,0 1 0,0-1 0,0 0 0,0 0 0,0 0 0,1 0 0,0 0 0,0 0 0,0-1 0,0 1 0,1 0 0,0 0 0,0-1 0,0 1 0,0 0 0,1-1 0,1-7 0,2-6 0,1 0 0,1 0 0,1 0 0,0 1 0,1 0 0,1 0 0,1 1 0,0 0 0,1 1 0,1 0 0,0 0 0,1 2 0,0-1 0,26-18 0,-22 19 0,1 2 0,0 0 0,0 0 0,1 2 0,0 1 0,0 0 0,1 1 0,0 1 0,0 1 0,1 1 0,0 1 0,-1 0 0,29 1 0,-39 3 0,0-1 0,0 1 0,-1 1 0,1 0 0,-1 0 0,1 1 0,-1 0 0,0 1 0,0 0 0,0 1 0,-1-1 0,1 1 0,-1 1 0,0 0 0,-1 0 0,12 12 0,-14-13 0,-1 1 0,1 0 0,-1 0 0,-1 0 0,1 1 0,-1-1 0,0 1 0,-1 0 0,1-1 0,-1 1 0,-1 0 0,1 1 0,-1-1 0,0 0 0,-1 0 0,0 0 0,0 1 0,0-1 0,-1 0 0,0 0 0,-1 0 0,-3 11 0,2-7 0,-1-1 0,0 1 0,-1-1 0,-1 0 0,1 0 0,-1 0 0,-1-1 0,0 0 0,0 0 0,-1-1 0,0 0 0,-1 0 0,-16 11 0,14-12 0,-1-1 0,0 0 0,0 0 0,-1-2 0,1 1 0,-1-2 0,0 0 0,0 0 0,0-1 0,-1-1 0,-20 0 0,22-1-87,0 1-20,0-1 1,0 0-1,0 0 1,0-1-1,1-1 1,-1 0-1,0-1 1,1 0-1,-1-1 1,1 0-1,-16-8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05:37:12.55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29 250 24575,'4'-6'0,"1"0"0,-1 0 0,0-1 0,-1 1 0,0-1 0,0 0 0,0 0 0,-1 0 0,1 0 0,-2-1 0,1 1 0,0-14 0,-1 11 0,0 1 0,1 0 0,0 0 0,1 0 0,-1 1 0,2-1 0,-1 1 0,7-11 0,-7 15 0,1-1 0,-1 1 0,1 0 0,0 0 0,0 0 0,0 1 0,0 0 0,1-1 0,0 2 0,-1-1 0,1 0 0,0 1 0,0 0 0,1 0 0,-1 0 0,7 0 0,-3 0 0,0 2 0,1-1 0,-1 1 0,0 1 0,1-1 0,-1 2 0,0-1 0,18 6 0,-8 0 0,0 1 0,-1 0 0,0 1 0,0 1 0,-1 1 0,0 0 0,-1 1 0,18 17 0,-30-24 0,1-1 0,-1 1 0,0-1 0,0 1 0,-1 0 0,1 1 0,-1-1 0,0 0 0,-1 1 0,1 0 0,-1 0 0,0 0 0,-1 0 0,1 0 0,-1 0 0,0 0 0,-1 0 0,1 0 0,-1 1 0,-1-1 0,1 0 0,-1 0 0,0 0 0,0 0 0,-1 1 0,0-2 0,0 1 0,-5 10 0,2-6 0,-1-2 0,0 1 0,0-1 0,-1 0 0,0 0 0,-1 0 0,1-1 0,-1-1 0,-1 1 0,1-1 0,-1-1 0,0 1 0,-1-1 0,1-1 0,-1 0 0,-15 4 0,1-2 0,-1-1 0,0-2 0,-43 2 0,55-5 0,1 0 0,-1-1 0,0 0 0,1-1 0,0 0 0,-1-1 0,1 0 0,0-1 0,-13-7 0,19 8-114,1-1 1,0 1-1,0-1 0,0-1 0,1 1 1,-1-1-1,1 1 0,0-1 0,0-1 1,1 1-1,-4-7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05:37:14.12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137 197 24575,'0'-10'0,"1"0"0,0 0 0,0 0 0,0 1 0,2-1 0,-1 0 0,1 1 0,0-1 0,1 1 0,0 0 0,1 0 0,0 1 0,6-9 0,-7 12 0,0 0 0,0 1 0,1-1 0,0 1 0,0 0 0,0 0 0,0 1 0,1 0 0,-1 0 0,1 0 0,0 0 0,0 1 0,0 0 0,0 0 0,0 1 0,0 0 0,1 0 0,-1 0 0,0 1 0,1 0 0,8 1 0,-8-1 0,0 1 0,-1 0 0,1 0 0,0 1 0,-1 0 0,1 0 0,-1 1 0,0 0 0,0 0 0,0 0 0,0 1 0,0-1 0,-1 2 0,1-1 0,8 9 0,-8-5 0,0 0 0,0 0 0,-1 1 0,0-1 0,0 1 0,-1 0 0,0 1 0,-1-1 0,0 1 0,2 10 0,-2-3 0,-1 0 0,0 0 0,-1 1 0,-1-1 0,-1 0 0,0 1 0,-1-1 0,-1 0 0,-1 0 0,0 0 0,-1 0 0,-10 21 0,11-31 0,0-1 0,-1 1 0,0 0 0,-1-1 0,0 0 0,0-1 0,0 1 0,0-1 0,-1 0 0,0-1 0,0 1 0,0-1 0,0-1 0,-1 1 0,0-1 0,1-1 0,-1 1 0,0-1 0,0-1 0,-1 0 0,-11 1 0,5-1 0,0 0 0,0-1 0,-1-1 0,1-1 0,0 0 0,0-1 0,0 0 0,1-1 0,-1-1 0,-26-12 0,33 12 0,2 0 0,-1 0 0,0 0 0,1-1 0,0 0 0,0 0 0,1-1 0,0 1 0,0-1 0,0-1 0,1 1 0,0 0 0,0-1 0,1 0 0,0 0 0,1 0 0,0 0 0,0 0 0,0-1 0,1 1 0,0-1 0,1 1 0,0 0 0,2-15 0,-2 16 0,1 0 0,0 1 0,0-1 0,1 0 0,0 1 0,0-1 0,0 1 0,1 0 0,0-1 0,0 1 0,1 1 0,-1-1 0,1 0 0,1 1 0,-1 0 0,1 0 0,0 0 0,0 1 0,0-1 0,0 1 0,1 0 0,0 1 0,0-1 0,0 1 0,0 1 0,0-1 0,1 1 0,-1 0 0,1 0 0,9-1 0,7 3 114,-22 0-147,-1 1 0,0-1 0,1 0 1,-1 0-1,1 0 0,-1 0 0,0 0 0,1 0 0,-1 1 0,0-1 0,1 0 1,-1 0-1,1 1 0,-1-1 0,0 0 0,0 0 0,1 1 0,-1-1 1,0 0-1,1 1 0,-1-1 0,0 0 0,0 1 0,0-1 0,1 1 0,-1-1 1,0 0-1,0 1 0,0-1 0,0 1 0,0-1 0,0 0 0,0 1 1,0-1-1,0 1 0,0-1 0,0 0 0,0 1 0,0-1 0,0 1 0,0-1 1,0 1-1,-1-1 0,1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05:37:16.84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183 687 24575,'-2'-6'0,"1"0"0,-1 0 0,0 0 0,0 0 0,0 0 0,-1 1 0,0-1 0,0 1 0,0 0 0,-6-7 0,0-1 0,-38-54 0,32 47 0,0 0 0,2-1 0,0-1 0,-13-30 0,23 44 0,1 0 0,0 1 0,0-1 0,1 0 0,0 0 0,0 0 0,0-1 0,1 1 0,1 0 0,-1 0 0,2 0 0,-1 0 0,1 0 0,0 0 0,0 1 0,1-1 0,6-12 0,0 4 0,0 1 0,1 0 0,1 1 0,0 0 0,1 1 0,0 0 0,1 1 0,0 0 0,1 1 0,1 0 0,29-15 0,-31 19 0,1 0 0,0 1 0,0 1 0,0 0 0,0 1 0,1 1 0,0 0 0,0 1 0,0 0 0,0 1 0,0 1 0,0 1 0,0 0 0,19 4 0,-21-2 0,-1 0 0,0 1 0,0 1 0,0 0 0,-1 0 0,0 1 0,0 1 0,0 0 0,-1 0 0,0 1 0,12 12 0,-18-16 0,0 1 0,0 1 0,0-1 0,-1 0 0,1 1 0,-1 0 0,0-1 0,-1 1 0,0 0 0,0 1 0,0-1 0,0 0 0,-1 0 0,0 1 0,-1-1 0,1 1 0,-1-1 0,-1 1 0,1-1 0,-1 1 0,0-1 0,0 0 0,-4 10 0,1-5 0,-1-1 0,-1 0 0,1 0 0,-2 0 0,1-1 0,-1 0 0,0 0 0,-1-1 0,0 0 0,-12 9 0,-16 11 0,-46 28 0,59-42 0,-3 3 0,-47 23 0,65-37 0,0 1 0,-1-1 0,0 0 0,1-1 0,-1 0 0,0 0 0,0-1 0,0 0 0,0-1 0,-12 0 0,18-1 0,0 1 0,0-1 0,0 1 0,0-1 0,0 0 0,0 0 0,1 0 0,-1-1 0,0 1 0,0-1 0,1 1 0,-1-1 0,1 0 0,0 0 0,-1 0 0,1 0 0,0-1 0,0 1 0,0 0 0,-1-4 0,0 0 0,1 1 0,0-1 0,0 1 0,0-1 0,1 0 0,0 0 0,0 0 0,0 1 0,1-13 0,1-2 0,2 1 0,0-1 0,1 1 0,0 0 0,11-25 0,-4 18 0,0 0 0,2 1 0,1 1 0,1 0 0,0 1 0,2 1 0,39-40 0,-46 53 0,0 0 0,1 1 0,0 0 0,1 0 0,0 1 0,0 1 0,25-10 0,-28 14 0,0-1 0,0 2 0,0-1 0,0 1 0,0 0 0,0 1 0,0 0 0,0 1 0,0 0 0,0 0 0,0 1 0,17 5 0,-21-6 5,-1 1 0,1 0 0,-1 0-1,0 1 1,1-1 0,-1 1 0,0 0 0,-1 0-1,1 0 1,0 1 0,-1-1 0,0 1 0,0 0-1,0 0 1,0 0 0,-1 0 0,1 0-1,-1 1 1,0-1 0,0 1 0,-1-1 0,1 1-1,-1 0 1,1 8 0,-1-3-129,-1 0 1,0-1-1,0 1 0,-1 0 0,-1-1 0,1 1 1,-1-1-1,-1 1 0,0-1 0,0 0 1,-7 13-1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05:37:19.86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746 164 24575,'-1'6'0,"0"0"0,-1 0 0,1-1 0,-1 1 0,0 0 0,0-1 0,-1 0 0,0 1 0,0-1 0,0 0 0,0-1 0,-1 1 0,0 0 0,0-1 0,0 0 0,0 0 0,-10 7 0,-6 3 0,0-1 0,-41 22 0,37-25 0,-1 0 0,1-2 0,-1 0 0,0-2 0,-1-1 0,0-1 0,0-1 0,-44 0 0,54-3 0,0-1 0,0-1 0,-1 0 0,1 0 0,1-2 0,-1 0 0,0-1 0,1-1 0,0 0 0,0-1 0,1 0 0,0-2 0,0 1 0,-23-20 0,30 21 0,1-1 0,0 1 0,1-1 0,-1 0 0,2 0 0,-1 0 0,1-1 0,0 0 0,1 0 0,-4-14 0,6 20 0,0 0 0,0-1 0,1 1 0,-1 0 0,1-1 0,0 1 0,0 0 0,0-1 0,0 1 0,1 0 0,-1 0 0,1-1 0,0 1 0,0 0 0,0 0 0,0 0 0,1 0 0,-1 0 0,1 0 0,0 0 0,0 0 0,0 1 0,0-1 0,0 1 0,0-1 0,1 1 0,-1 0 0,1 0 0,0 0 0,-1 0 0,1 1 0,0-1 0,4-1 0,7-1 0,-1 0 0,1 1 0,0 1 0,0 0 0,1 1 0,-1 1 0,0 0 0,0 0 0,1 2 0,15 3 0,-5 0 0,0 1 0,-1 1 0,1 1 0,41 20 0,-54-22 0,-1 1 0,0 0 0,16 14 0,-23-18 0,-1 0 0,1 1 0,-1-1 0,0 1 0,0 0 0,0 0 0,-1 0 0,1 0 0,-1 0 0,0 1 0,0-1 0,2 7 0,-4-10 0,0-1 0,0 1 0,0 0 0,0-1 0,1 1 0,-1 0 0,0-1 0,0 1 0,0 0 0,0 0 0,0-1 0,-1 1 0,1 0 0,0-1 0,0 1 0,0 0 0,-1-1 0,1 1 0,0 0 0,0-1 0,-1 1 0,1-1 0,-1 1 0,1-1 0,-1 1 0,1 0 0,-1-1 0,1 0 0,-1 1 0,1-1 0,-1 1 0,1-1 0,-1 0 0,0 1 0,1-1 0,-1 0 0,0 0 0,1 1 0,-1-1 0,0 0 0,1 0 0,-1 0 0,0 0 0,1 0 0,-1 0 0,0 0 0,1 0 0,-1 0 0,0 0 0,0 0 0,1-1 0,-1 1 0,0 0 0,0-1 0,-39-14 0,33 10 8,0-1-1,1 0 1,0 0-1,0 0 1,0-1-1,0 0 1,1 0-1,0 0 1,1 0-1,0-1 1,0 0-1,0 0 1,1 0-1,0 0 1,-2-15-1,4 19-47,0 1 0,0-1 0,1 0-1,0 0 1,-1 0 0,1 1 0,1-1 0,-1 0 0,0 0 0,1 0-1,0 1 1,0-1 0,0 0 0,0 1 0,1-1 0,0 1 0,-1-1 0,1 1-1,0 0 1,1 0 0,-1 0 0,0 0 0,1 0 0,0 0 0,0 0-1,-1 1 1,2 0 0,-1 0 0,0-1 0,0 2 0,1-1 0,-1 0 0,1 1-1,-1-1 1,1 1 0,6-1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06:24:00.63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46 195 24575,'0'-15'0,"0"0"0,1 1 0,0-1 0,1 0 0,1 1 0,7-22 0,-8 31 0,0 1 0,0 0 0,0 0 0,1 0 0,-1 0 0,1 0 0,0 0 0,0 1 0,1 0 0,-1-1 0,1 1 0,0 0 0,-1 1 0,1-1 0,0 1 0,1 0 0,-1 0 0,0 0 0,1 0 0,-1 1 0,1 0 0,-1 0 0,1 0 0,7-1 0,-4 2 0,0 1 0,0-1 0,0 1 0,0 0 0,0 1 0,-1 0 0,1 0 0,0 1 0,-1 0 0,0 0 0,1 1 0,-1-1 0,11 10 0,-12-9 0,-1-1 0,0 1 0,0 0 0,-1 0 0,1 1 0,-1 0 0,0-1 0,0 1 0,-1 1 0,1-1 0,-1 0 0,0 1 0,-1 0 0,1-1 0,-1 1 0,-1 0 0,3 12 0,-4-16 0,1 0 0,-2 0 0,1 0 0,0 0 0,0 0 0,-1 0 0,1 0 0,-1-1 0,1 1 0,-1 0 0,0 0 0,1 0 0,-1-1 0,0 1 0,0 0 0,-1-1 0,1 1 0,0-1 0,0 0 0,-3 2 0,1 0 0,-1-1 0,0 1 0,1-1 0,-1-1 0,0 1 0,0 0 0,0-1 0,-9 2 0,-6 0 0,0-1 0,0-1 0,-25-2 0,31 1 0,0-1 0,0 2 0,0-2 0,0 0 0,0 0 0,0-1 0,-19-5 0,28 5 0,1 1 0,-1-1 0,1 0 0,0 0 0,0 0 0,-1 0 0,1 0 0,1-1 0,-1 1 0,0-1 0,1 0 0,-1 0 0,1 0 0,0 0 0,0 0 0,0-1 0,0 1 0,1 0 0,-1-1 0,1 0 0,0 1 0,0-1 0,-1-5 0,1 4 0,0 1 0,1 0 0,-1 0 0,1 0 0,0 0 0,0-1 0,1 1 0,-1 0 0,1 0 0,0 0 0,0 0 0,0 0 0,0 0 0,1 0 0,0 0 0,0 0 0,0 1 0,0-1 0,0 1 0,1-1 0,2-2 0,-1 3 0,0 0 0,0 0 0,0 1 0,0-1 0,0 1 0,0 0 0,1 0 0,-1 0 0,1 1 0,-1 0 0,1 0 0,0 0 0,-1 0 0,1 1 0,0-1 0,0 1 0,-1 1 0,9 0 0,-1 1-273,0 0 0,1 1 0,-1 1 0,18 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CCDB0-1B7A-AFB9-50AE-89446DEB5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11446-F209-AE9C-B38F-F9B37BCE2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12DA-05C0-BF18-E7BD-02B4C9AB5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5B19-99D8-878E-E848-B3492EE50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B18C7-EE04-A85D-5D70-477FD9CD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939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A4EB6-1B81-E713-C6AB-EB6D0718B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B1885F-1DF7-0088-890B-0F19A6437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ACADD-3BCF-6A52-361B-0DC21495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A220A-9B93-E703-40A6-BB3BFE879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D7BF5-4CA4-7EA7-6A83-6160E7C8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378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4A1BA5-AE33-4228-A2D8-7DD15236C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0CB37-56E3-6C7C-5752-105FAB595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C9FEF-D6F2-534D-0B5E-301D20E9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1F7F8-C9A7-2F5F-913F-2A91F2B22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BC371-E523-949D-4A63-BE7276AAE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52D8-A87B-ADCC-7FFA-F633C32D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0B88E-DFEB-EF19-674B-DFDAFE84F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7FBF9-D3F8-84FD-B006-F260AA2F8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D7C19-E581-0B23-EAD5-0338C4627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BED9F-ADFC-50A7-F2D2-259859260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978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A343-1E2B-27AF-C9CC-537281002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36DC9-DA06-03D1-E1C2-36E36ECF0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A3EC5-438D-EC89-8F61-593183B0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6F392-C398-D14A-4E8A-DF02B740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0A83F-F593-2A9B-59D4-5D87DD8B8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585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72CEC-8AB9-741C-DE0D-B17948FC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06224-D1CF-930C-D5C6-C26324CDFC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85E11-016F-D1EA-FE57-D4C05732E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089AED-07D2-C53C-3D3C-D347D031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F7299-83A8-E10C-BCDF-B2E0DC44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8AAFD-AC02-BCAD-6907-7C9870B7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06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574FC-618F-9FA6-4851-29E0DE5B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A1E5C-2FE5-DC3B-4FA1-5D09C03FF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D310E-71C9-AE1F-7B59-A148F1E5F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CB5BD-62AA-8B2A-F670-629236E47C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9967AA-2392-38BB-9C61-9CB490866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B7D4B6-C041-BCBD-AA75-835F1E59F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1111A3-CA5A-64E6-BF16-2B1C049F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97E78E-B2C7-7399-529D-822DE274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008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A5FD-A352-C37D-7095-840F5B008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643BBF-11CC-7733-DE7F-E1339B457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C3897-2D03-42EE-7837-28200C38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B3F79-5E30-78EA-9908-2D6D98437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159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DEC5D3-1787-6511-1790-98BD93C9F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540F4-C995-63E5-25A3-1BF6A3B7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069CC-A389-93E2-F871-ACF6E0398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507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80D1-2D65-5CF2-B4F2-78AA0051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9F486-8229-ACD9-4299-E3EDD3C61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EB59C-D4E4-EC1F-6D63-58CF4337C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BEA3C-1023-3AD1-E0E6-28065283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F4B53-7CA1-BB9B-6D04-CD4486177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8395C-7237-B5B2-EE82-95CEFD9DC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648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1DB93-E3F2-A6AC-770A-10829DAC0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8C7AC5-A0EA-62D7-0F76-5DDD51DB2D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EB1FC-06CE-895B-9CBA-1F59CE71F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D4611-ADDC-9082-267E-8D4204CB4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AEDD0-8DF4-AF31-E5B7-88A2C35E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C257A-C5AC-DFBA-29BA-820A4FCD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44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94A056-F091-B50D-8CD2-DA1C9C2ED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63C88-C1B9-2E5C-9CA8-5B75608E8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808EB-5805-F6BC-0A57-B17E6505D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E2D7A-E312-2A0A-62CF-218C6BD20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1F8C6-B849-FDD3-BDE7-A7BB1411C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028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C0F2B0-184E-8D0F-E953-137D77A07104}"/>
              </a:ext>
            </a:extLst>
          </p:cNvPr>
          <p:cNvSpPr/>
          <p:nvPr/>
        </p:nvSpPr>
        <p:spPr>
          <a:xfrm>
            <a:off x="3301485" y="632098"/>
            <a:ext cx="558903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Feature Scaling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08FA44-D16A-7E47-9E69-1FC104B92EB1}"/>
              </a:ext>
            </a:extLst>
          </p:cNvPr>
          <p:cNvSpPr/>
          <p:nvPr/>
        </p:nvSpPr>
        <p:spPr>
          <a:xfrm>
            <a:off x="1756414" y="2551837"/>
            <a:ext cx="867917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Why Do we need to perform </a:t>
            </a:r>
          </a:p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feature scaling ?</a:t>
            </a:r>
          </a:p>
        </p:txBody>
      </p:sp>
      <p:pic>
        <p:nvPicPr>
          <p:cNvPr id="9" name="Picture 8" descr="Person being measured">
            <a:extLst>
              <a:ext uri="{FF2B5EF4-FFF2-40B4-BE49-F238E27FC236}">
                <a16:creationId xmlns:a16="http://schemas.microsoft.com/office/drawing/2014/main" id="{4C6A5377-A72D-243A-86A9-C9D686C054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7939"/>
            <a:ext cx="4662709" cy="3514220"/>
          </a:xfrm>
          <a:prstGeom prst="rect">
            <a:avLst/>
          </a:prstGeom>
        </p:spPr>
      </p:pic>
      <p:pic>
        <p:nvPicPr>
          <p:cNvPr id="11" name="Picture 10" descr="High Five Bee">
            <a:extLst>
              <a:ext uri="{FF2B5EF4-FFF2-40B4-BE49-F238E27FC236}">
                <a16:creationId xmlns:a16="http://schemas.microsoft.com/office/drawing/2014/main" id="{1A6A0E14-2979-DF92-9BBA-7385ADD48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38" y="3403406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4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CF2C01-A870-5C04-58AD-ED941E56B216}"/>
              </a:ext>
            </a:extLst>
          </p:cNvPr>
          <p:cNvSpPr/>
          <p:nvPr/>
        </p:nvSpPr>
        <p:spPr>
          <a:xfrm>
            <a:off x="2178901" y="378880"/>
            <a:ext cx="78341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Feature scaling Techniques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18A72-FE12-16CF-26D6-65AF2A792ADA}"/>
              </a:ext>
            </a:extLst>
          </p:cNvPr>
          <p:cNvSpPr txBox="1"/>
          <p:nvPr/>
        </p:nvSpPr>
        <p:spPr>
          <a:xfrm>
            <a:off x="2860429" y="1603717"/>
            <a:ext cx="6471140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FF0000"/>
                </a:solidFill>
              </a:rPr>
              <a:t>Standardisation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FF0000"/>
                </a:solidFill>
              </a:rPr>
              <a:t>Mean Normalization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3200" b="1" dirty="0" err="1">
                <a:solidFill>
                  <a:srgbClr val="FF0000"/>
                </a:solidFill>
              </a:rPr>
              <a:t>MinMax</a:t>
            </a:r>
            <a:r>
              <a:rPr lang="en-IN" sz="3200" b="1" dirty="0">
                <a:solidFill>
                  <a:srgbClr val="FF0000"/>
                </a:solidFill>
              </a:rPr>
              <a:t> Scaling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3200" b="1" dirty="0" err="1">
                <a:solidFill>
                  <a:srgbClr val="FF0000"/>
                </a:solidFill>
              </a:rPr>
              <a:t>MaxAbs</a:t>
            </a:r>
            <a:r>
              <a:rPr lang="en-IN" sz="3200" b="1" dirty="0">
                <a:solidFill>
                  <a:srgbClr val="FF0000"/>
                </a:solidFill>
              </a:rPr>
              <a:t> Scaling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FF0000"/>
                </a:solidFill>
              </a:rPr>
              <a:t>Robust Scaling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FF0000"/>
                </a:solidFill>
              </a:rPr>
              <a:t>Normalization to vector unit scale</a:t>
            </a:r>
          </a:p>
        </p:txBody>
      </p:sp>
    </p:spTree>
    <p:extLst>
      <p:ext uri="{BB962C8B-B14F-4D97-AF65-F5344CB8AC3E}">
        <p14:creationId xmlns:p14="http://schemas.microsoft.com/office/powerpoint/2010/main" val="5843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1A8643-5FE9-6A88-031F-708A3EB656CD}"/>
              </a:ext>
            </a:extLst>
          </p:cNvPr>
          <p:cNvSpPr/>
          <p:nvPr/>
        </p:nvSpPr>
        <p:spPr>
          <a:xfrm>
            <a:off x="2020685" y="2136338"/>
            <a:ext cx="815062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Make Algorithms Fast</a:t>
            </a:r>
          </a:p>
          <a:p>
            <a:pPr algn="ctr"/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Last Step of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1052494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811978-252B-848A-E756-8E591016E7D6}"/>
              </a:ext>
            </a:extLst>
          </p:cNvPr>
          <p:cNvSpPr/>
          <p:nvPr/>
        </p:nvSpPr>
        <p:spPr>
          <a:xfrm>
            <a:off x="3132948" y="2967335"/>
            <a:ext cx="5926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185922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34A50-D83E-3327-CB97-E8E607DFE36C}"/>
              </a:ext>
            </a:extLst>
          </p:cNvPr>
          <p:cNvSpPr/>
          <p:nvPr/>
        </p:nvSpPr>
        <p:spPr>
          <a:xfrm>
            <a:off x="3232459" y="2875002"/>
            <a:ext cx="572708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337026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37BD1E-E53D-2689-7C90-C291DF9A98F0}"/>
              </a:ext>
            </a:extLst>
          </p:cNvPr>
          <p:cNvSpPr txBox="1"/>
          <p:nvPr/>
        </p:nvSpPr>
        <p:spPr>
          <a:xfrm>
            <a:off x="2528668" y="455414"/>
            <a:ext cx="91428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FF0000"/>
                </a:solidFill>
                <a:effectLst/>
                <a:latin typeface="Menlo"/>
              </a:rPr>
              <a:t>from </a:t>
            </a:r>
            <a:r>
              <a:rPr lang="en-US" sz="2800" b="0" i="0" dirty="0" err="1">
                <a:solidFill>
                  <a:srgbClr val="FF0000"/>
                </a:solidFill>
                <a:effectLst/>
                <a:latin typeface="Menlo"/>
              </a:rPr>
              <a:t>sklearn.preprocessing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Menlo"/>
              </a:rPr>
              <a:t> import </a:t>
            </a:r>
            <a:r>
              <a:rPr lang="en-US" sz="2800" b="0" i="0" dirty="0" err="1">
                <a:solidFill>
                  <a:srgbClr val="FF0000"/>
                </a:solidFill>
                <a:effectLst/>
                <a:latin typeface="Menlo"/>
              </a:rPr>
              <a:t>StandardScalar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AFDC2-512D-78CA-AFA5-561D182E3140}"/>
              </a:ext>
            </a:extLst>
          </p:cNvPr>
          <p:cNvSpPr txBox="1"/>
          <p:nvPr/>
        </p:nvSpPr>
        <p:spPr>
          <a:xfrm>
            <a:off x="2913771" y="1191979"/>
            <a:ext cx="7763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0" i="0" dirty="0">
                <a:solidFill>
                  <a:srgbClr val="FFFF00"/>
                </a:solidFill>
                <a:effectLst/>
                <a:latin typeface="charter"/>
              </a:rPr>
              <a:t>What exactly is standardize??</a:t>
            </a:r>
            <a:endParaRPr lang="en-IN" sz="4000" dirty="0">
              <a:solidFill>
                <a:srgbClr val="FFFF00"/>
              </a:solidFill>
            </a:endParaRPr>
          </a:p>
        </p:txBody>
      </p:sp>
      <p:pic>
        <p:nvPicPr>
          <p:cNvPr id="7" name="Picture 6" descr="Typebar ready to print a question mark">
            <a:extLst>
              <a:ext uri="{FF2B5EF4-FFF2-40B4-BE49-F238E27FC236}">
                <a16:creationId xmlns:a16="http://schemas.microsoft.com/office/drawing/2014/main" id="{507F30EE-620C-01C6-8280-C7B18A846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39" y="2113211"/>
            <a:ext cx="7118922" cy="474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1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ndmother cooking with child">
            <a:extLst>
              <a:ext uri="{FF2B5EF4-FFF2-40B4-BE49-F238E27FC236}">
                <a16:creationId xmlns:a16="http://schemas.microsoft.com/office/drawing/2014/main" id="{B931D0CC-65C9-A57D-9595-C162FF38FE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6" b="1010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824D28-D803-F405-7201-8A688FA0FF91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0" i="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Before learning </a:t>
            </a:r>
            <a:r>
              <a:rPr lang="en-US" sz="5600" b="1" i="0" dirty="0">
                <a:solidFill>
                  <a:srgbClr val="FF0000"/>
                </a:solidFill>
                <a:effectLst/>
                <a:latin typeface="+mj-lt"/>
                <a:ea typeface="+mj-ea"/>
                <a:cs typeface="+mj-cs"/>
              </a:rPr>
              <a:t>Standardization</a:t>
            </a:r>
            <a:r>
              <a:rPr lang="en-US" sz="5600" b="0" i="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you also need to know about </a:t>
            </a:r>
            <a:r>
              <a:rPr lang="en-US" sz="5600" b="1" i="0" dirty="0">
                <a:effectLst/>
                <a:latin typeface="+mj-lt"/>
                <a:ea typeface="+mj-ea"/>
                <a:cs typeface="+mj-cs"/>
              </a:rPr>
              <a:t>Normalization</a:t>
            </a:r>
            <a:endParaRPr lang="en-US" sz="56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09097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96ED2E-E84D-113A-21D6-9F8630F58B3E}"/>
              </a:ext>
            </a:extLst>
          </p:cNvPr>
          <p:cNvSpPr txBox="1"/>
          <p:nvPr/>
        </p:nvSpPr>
        <p:spPr>
          <a:xfrm>
            <a:off x="0" y="0"/>
            <a:ext cx="60983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i="0" dirty="0">
                <a:solidFill>
                  <a:srgbClr val="292929"/>
                </a:solidFill>
                <a:effectLst/>
                <a:latin typeface="charter"/>
              </a:rPr>
              <a:t>Normalization:</a:t>
            </a:r>
            <a:endParaRPr lang="en-IN" sz="4400" dirty="0"/>
          </a:p>
        </p:txBody>
      </p:sp>
      <p:pic>
        <p:nvPicPr>
          <p:cNvPr id="1026" name="Picture 2" descr="Normalization Formula | Calculator (Examples With Excel Template)">
            <a:extLst>
              <a:ext uri="{FF2B5EF4-FFF2-40B4-BE49-F238E27FC236}">
                <a16:creationId xmlns:a16="http://schemas.microsoft.com/office/drawing/2014/main" id="{0E6B98A0-AF5B-F6DE-489F-25CB8F41F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23925"/>
            <a:ext cx="975360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E7BFE0-726B-6940-76D9-472D6D6C57C5}"/>
              </a:ext>
            </a:extLst>
          </p:cNvPr>
          <p:cNvSpPr txBox="1"/>
          <p:nvPr/>
        </p:nvSpPr>
        <p:spPr>
          <a:xfrm>
            <a:off x="572086" y="5980837"/>
            <a:ext cx="116199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FF0000"/>
                </a:solidFill>
                <a:effectLst/>
                <a:latin typeface="charter"/>
              </a:rPr>
              <a:t>In column normalization we tool column values and compressed it in range between [0, 1]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3253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104780-9CBF-D076-6657-CDD53B201898}"/>
              </a:ext>
            </a:extLst>
          </p:cNvPr>
          <p:cNvSpPr/>
          <p:nvPr/>
        </p:nvSpPr>
        <p:spPr>
          <a:xfrm>
            <a:off x="0" y="15606"/>
            <a:ext cx="47084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Standardization</a:t>
            </a:r>
          </a:p>
        </p:txBody>
      </p:sp>
      <p:pic>
        <p:nvPicPr>
          <p:cNvPr id="4098" name="Picture 2" descr="Understanding Standard Normal Distribution | 365 Data Science">
            <a:extLst>
              <a:ext uri="{FF2B5EF4-FFF2-40B4-BE49-F238E27FC236}">
                <a16:creationId xmlns:a16="http://schemas.microsoft.com/office/drawing/2014/main" id="{ABCC0408-70E7-8392-EDF5-85D7A81F2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08308"/>
            <a:ext cx="975360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DC6DAE-0556-DE14-6287-25F2054843D4}"/>
              </a:ext>
            </a:extLst>
          </p:cNvPr>
          <p:cNvSpPr txBox="1"/>
          <p:nvPr/>
        </p:nvSpPr>
        <p:spPr>
          <a:xfrm>
            <a:off x="1138991" y="6006650"/>
            <a:ext cx="9914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FF0000"/>
                </a:solidFill>
                <a:effectLst/>
                <a:latin typeface="charter"/>
              </a:rPr>
              <a:t>In column </a:t>
            </a:r>
            <a:r>
              <a:rPr lang="en-US" sz="2400" dirty="0">
                <a:solidFill>
                  <a:srgbClr val="FF0000"/>
                </a:solidFill>
                <a:latin typeface="charter"/>
              </a:rPr>
              <a:t>standardi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harter"/>
              </a:rPr>
              <a:t>zation we tool column values and compressed it </a:t>
            </a:r>
            <a:r>
              <a:rPr lang="en-US" sz="2400" dirty="0">
                <a:solidFill>
                  <a:srgbClr val="FF0000"/>
                </a:solidFill>
                <a:latin typeface="charter"/>
              </a:rPr>
              <a:t>around 0.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4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2DA23-12C4-A658-E7C8-EDF394D49C0C}"/>
              </a:ext>
            </a:extLst>
          </p:cNvPr>
          <p:cNvSpPr/>
          <p:nvPr/>
        </p:nvSpPr>
        <p:spPr>
          <a:xfrm>
            <a:off x="3893794" y="5612062"/>
            <a:ext cx="44044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First Quadrant</a:t>
            </a:r>
          </a:p>
        </p:txBody>
      </p:sp>
      <p:pic>
        <p:nvPicPr>
          <p:cNvPr id="3076" name="Picture 4" descr="What Do Normalization and Standardization Mean? When to Normalize Data and  When to Standardize Data? | by Akalbir Singh Chadha | Becoming Human:  Artificial Intelligence Magazine">
            <a:extLst>
              <a:ext uri="{FF2B5EF4-FFF2-40B4-BE49-F238E27FC236}">
                <a16:creationId xmlns:a16="http://schemas.microsoft.com/office/drawing/2014/main" id="{262DE6F2-BD3B-46FF-4840-51384D4D7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32" y="1034923"/>
            <a:ext cx="10281916" cy="472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6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ta scaling and normalization | Machine Learning Algorithms">
            <a:extLst>
              <a:ext uri="{FF2B5EF4-FFF2-40B4-BE49-F238E27FC236}">
                <a16:creationId xmlns:a16="http://schemas.microsoft.com/office/drawing/2014/main" id="{700CC76E-0595-8497-68A5-883062536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6267"/>
            <a:ext cx="12192000" cy="489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C68F9F-D040-B8DD-8B80-AB65E8AC074F}"/>
              </a:ext>
            </a:extLst>
          </p:cNvPr>
          <p:cNvSpPr/>
          <p:nvPr/>
        </p:nvSpPr>
        <p:spPr>
          <a:xfrm>
            <a:off x="3502650" y="111593"/>
            <a:ext cx="47084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1200083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62D2C8-AEF1-5A5D-F416-EE0072B5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34000" cy="2638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6D69BA-4CD1-FC8B-9544-EE13D42B2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231" y="2363372"/>
            <a:ext cx="6870769" cy="4494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EB0B0C-692E-E840-A166-AEBFB5FFFEC6}"/>
              </a:ext>
            </a:extLst>
          </p:cNvPr>
          <p:cNvSpPr txBox="1"/>
          <p:nvPr/>
        </p:nvSpPr>
        <p:spPr>
          <a:xfrm>
            <a:off x="6096000" y="1152819"/>
            <a:ext cx="60984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gradient descent converge 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much faster with feature scaling</a:t>
            </a:r>
            <a:endParaRPr lang="en-IN" sz="32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924DA-4B23-CE2B-2E03-D13B59B2CDC0}"/>
              </a:ext>
            </a:extLst>
          </p:cNvPr>
          <p:cNvSpPr txBox="1"/>
          <p:nvPr/>
        </p:nvSpPr>
        <p:spPr>
          <a:xfrm>
            <a:off x="580417" y="4797083"/>
            <a:ext cx="4867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rgbClr val="FFFF00"/>
                </a:solidFill>
              </a:rPr>
              <a:t>To find local minima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75BFF2-60EA-F697-9BBA-46F8658243A8}"/>
              </a:ext>
            </a:extLst>
          </p:cNvPr>
          <p:cNvSpPr/>
          <p:nvPr/>
        </p:nvSpPr>
        <p:spPr>
          <a:xfrm>
            <a:off x="6513342" y="5120248"/>
            <a:ext cx="450166" cy="3231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C0FFBE-EBE6-EDD1-0F48-10798393F15F}"/>
              </a:ext>
            </a:extLst>
          </p:cNvPr>
          <p:cNvSpPr/>
          <p:nvPr/>
        </p:nvSpPr>
        <p:spPr>
          <a:xfrm>
            <a:off x="10576559" y="5705181"/>
            <a:ext cx="368105" cy="386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1CABD-06DE-395D-0593-7AA6BE327DB8}"/>
              </a:ext>
            </a:extLst>
          </p:cNvPr>
          <p:cNvSpPr txBox="1"/>
          <p:nvPr/>
        </p:nvSpPr>
        <p:spPr>
          <a:xfrm>
            <a:off x="2450182" y="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X1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F7BB0-D209-EBB1-05A1-BE84F65A25D9}"/>
              </a:ext>
            </a:extLst>
          </p:cNvPr>
          <p:cNvSpPr txBox="1"/>
          <p:nvPr/>
        </p:nvSpPr>
        <p:spPr>
          <a:xfrm>
            <a:off x="3895022" y="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293372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67DA55-82EE-D121-6DB6-D1A45521D163}"/>
              </a:ext>
            </a:extLst>
          </p:cNvPr>
          <p:cNvSpPr txBox="1"/>
          <p:nvPr/>
        </p:nvSpPr>
        <p:spPr>
          <a:xfrm>
            <a:off x="792480" y="3105834"/>
            <a:ext cx="10607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rgbClr val="292929"/>
                </a:solidFill>
                <a:effectLst/>
                <a:latin typeface="sohne"/>
              </a:rPr>
              <a:t>If we don’t do standardization does it affect anything?</a:t>
            </a:r>
          </a:p>
        </p:txBody>
      </p:sp>
    </p:spTree>
    <p:extLst>
      <p:ext uri="{BB962C8B-B14F-4D97-AF65-F5344CB8AC3E}">
        <p14:creationId xmlns:p14="http://schemas.microsoft.com/office/powerpoint/2010/main" val="1717061904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146884-339E-FB9E-48BC-04EABC84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88" y="1917290"/>
            <a:ext cx="8676223" cy="46014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56664F-A22F-AF4A-3B21-0908F84BACD3}"/>
              </a:ext>
            </a:extLst>
          </p:cNvPr>
          <p:cNvSpPr/>
          <p:nvPr/>
        </p:nvSpPr>
        <p:spPr>
          <a:xfrm>
            <a:off x="4194519" y="589895"/>
            <a:ext cx="38029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After Scaling</a:t>
            </a:r>
          </a:p>
        </p:txBody>
      </p:sp>
    </p:spTree>
    <p:extLst>
      <p:ext uri="{BB962C8B-B14F-4D97-AF65-F5344CB8AC3E}">
        <p14:creationId xmlns:p14="http://schemas.microsoft.com/office/powerpoint/2010/main" val="329472731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BF918-696B-65E1-F729-207E804C6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04" y="643466"/>
            <a:ext cx="8985591" cy="55710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4B2687-0481-A867-1987-5412A19C5A9D}"/>
                  </a:ext>
                </a:extLst>
              </p14:cNvPr>
              <p14:cNvContentPartPr/>
              <p14:nvPr/>
            </p14:nvContentPartPr>
            <p14:xfrm>
              <a:off x="4707511" y="4904791"/>
              <a:ext cx="188640" cy="112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4B2687-0481-A867-1987-5412A19C5A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4511" y="4841791"/>
                <a:ext cx="3142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F47321-4506-8DBC-6C56-4AC7EEF05296}"/>
                  </a:ext>
                </a:extLst>
              </p14:cNvPr>
              <p14:cNvContentPartPr/>
              <p14:nvPr/>
            </p14:nvContentPartPr>
            <p14:xfrm>
              <a:off x="3723002" y="4144831"/>
              <a:ext cx="272160" cy="244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F47321-4506-8DBC-6C56-4AC7EEF052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60362" y="4081831"/>
                <a:ext cx="3978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A0D463D-5DF1-6BE1-053D-E403E8F4443A}"/>
                  </a:ext>
                </a:extLst>
              </p14:cNvPr>
              <p14:cNvContentPartPr/>
              <p14:nvPr/>
            </p14:nvContentPartPr>
            <p14:xfrm>
              <a:off x="5750341" y="4960951"/>
              <a:ext cx="181080" cy="154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A0D463D-5DF1-6BE1-053D-E403E8F444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7341" y="4897951"/>
                <a:ext cx="3067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08B752D-A02B-F886-1383-66BAF77F5A3B}"/>
                  </a:ext>
                </a:extLst>
              </p14:cNvPr>
              <p14:cNvContentPartPr/>
              <p14:nvPr/>
            </p14:nvContentPartPr>
            <p14:xfrm>
              <a:off x="6336371" y="4724791"/>
              <a:ext cx="172800" cy="180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08B752D-A02B-F886-1383-66BAF77F5A3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73731" y="4662151"/>
                <a:ext cx="2984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2019929-94AA-90A9-3E68-99EE0D5941B6}"/>
                  </a:ext>
                </a:extLst>
              </p14:cNvPr>
              <p14:cNvContentPartPr/>
              <p14:nvPr/>
            </p14:nvContentPartPr>
            <p14:xfrm>
              <a:off x="6836261" y="4144831"/>
              <a:ext cx="223920" cy="247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2019929-94AA-90A9-3E68-99EE0D5941B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73261" y="4081831"/>
                <a:ext cx="3495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2D4468E-4628-BC56-C0BC-2E6C5749091C}"/>
                  </a:ext>
                </a:extLst>
              </p14:cNvPr>
              <p14:cNvContentPartPr/>
              <p14:nvPr/>
            </p14:nvContentPartPr>
            <p14:xfrm>
              <a:off x="4170600" y="4512391"/>
              <a:ext cx="268560" cy="13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2D4468E-4628-BC56-C0BC-2E6C5749091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07960" y="4449391"/>
                <a:ext cx="394200" cy="2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103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2EEA-328D-4339-B967-50FF42D2DEB9}"/>
              </a:ext>
            </a:extLst>
          </p:cNvPr>
          <p:cNvSpPr txBox="1"/>
          <p:nvPr/>
        </p:nvSpPr>
        <p:spPr>
          <a:xfrm>
            <a:off x="-195416" y="2598001"/>
            <a:ext cx="6098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Euclidean Distance </a:t>
            </a:r>
          </a:p>
        </p:txBody>
      </p:sp>
      <p:pic>
        <p:nvPicPr>
          <p:cNvPr id="2050" name="Picture 2" descr="Distance Metrics for Machine Learning">
            <a:extLst>
              <a:ext uri="{FF2B5EF4-FFF2-40B4-BE49-F238E27FC236}">
                <a16:creationId xmlns:a16="http://schemas.microsoft.com/office/drawing/2014/main" id="{B2EB6FAE-B2F6-764D-F5D5-43507B750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32" y="673679"/>
            <a:ext cx="6543368" cy="551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64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4ED05-0EBD-7482-0DB3-D9019ED4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9D959F-5444-FF34-05A6-E86BD171ED05}"/>
              </a:ext>
            </a:extLst>
          </p:cNvPr>
          <p:cNvSpPr/>
          <p:nvPr/>
        </p:nvSpPr>
        <p:spPr>
          <a:xfrm>
            <a:off x="6858000" y="545690"/>
            <a:ext cx="3111910" cy="7521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10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E4772C-E512-0E1C-A29F-95437D9DF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09" y="2087212"/>
            <a:ext cx="5334000" cy="3004755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662827F-52AB-3642-A9DD-58C6D0C89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07930"/>
              </p:ext>
            </p:extLst>
          </p:nvPr>
        </p:nvGraphicFramePr>
        <p:xfrm>
          <a:off x="5985023" y="2109787"/>
          <a:ext cx="5334000" cy="3022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26584369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91808556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1644092094"/>
                    </a:ext>
                  </a:extLst>
                </a:gridCol>
              </a:tblGrid>
              <a:tr h="604468"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82426"/>
                  </a:ext>
                </a:extLst>
              </a:tr>
              <a:tr h="604468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Orange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497165"/>
                  </a:ext>
                </a:extLst>
              </a:tr>
              <a:tr h="604468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039986"/>
                  </a:ext>
                </a:extLst>
              </a:tr>
              <a:tr h="604468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Banana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864624"/>
                  </a:ext>
                </a:extLst>
              </a:tr>
              <a:tr h="604468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Grape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543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151A77F-5BBC-77A7-BA05-A9A4C6AB2804}"/>
              </a:ext>
            </a:extLst>
          </p:cNvPr>
          <p:cNvSpPr txBox="1"/>
          <p:nvPr/>
        </p:nvSpPr>
        <p:spPr>
          <a:xfrm>
            <a:off x="1643574" y="1331741"/>
            <a:ext cx="2799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FF00"/>
                </a:solidFill>
              </a:rPr>
              <a:t>Before Scaling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65310-2367-DC97-A405-558AB72055BF}"/>
              </a:ext>
            </a:extLst>
          </p:cNvPr>
          <p:cNvSpPr txBox="1"/>
          <p:nvPr/>
        </p:nvSpPr>
        <p:spPr>
          <a:xfrm>
            <a:off x="7252288" y="1291883"/>
            <a:ext cx="2799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FF00"/>
                </a:solidFill>
              </a:rPr>
              <a:t>After Scaling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FE9035-60B9-D29A-2460-6018B9B85F41}"/>
              </a:ext>
            </a:extLst>
          </p:cNvPr>
          <p:cNvSpPr/>
          <p:nvPr/>
        </p:nvSpPr>
        <p:spPr>
          <a:xfrm>
            <a:off x="2558027" y="5566117"/>
            <a:ext cx="6853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Its make algorithm fast</a:t>
            </a:r>
            <a:endParaRPr lang="en-US" sz="5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E52914-A0CF-D10C-0F95-0969F6A1849E}"/>
              </a:ext>
            </a:extLst>
          </p:cNvPr>
          <p:cNvSpPr/>
          <p:nvPr/>
        </p:nvSpPr>
        <p:spPr>
          <a:xfrm>
            <a:off x="2468036" y="323063"/>
            <a:ext cx="70339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Your data in range 0 to 1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32525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Simple gradient descent - YouTube">
            <a:extLst>
              <a:ext uri="{FF2B5EF4-FFF2-40B4-BE49-F238E27FC236}">
                <a16:creationId xmlns:a16="http://schemas.microsoft.com/office/drawing/2014/main" id="{9B3B54F3-C1A2-8634-27D2-4564A5816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A8C44A1-65C2-8F51-8B00-1B5ABA9A69F4}"/>
              </a:ext>
            </a:extLst>
          </p:cNvPr>
          <p:cNvCxnSpPr/>
          <p:nvPr/>
        </p:nvCxnSpPr>
        <p:spPr>
          <a:xfrm>
            <a:off x="5589639" y="2861187"/>
            <a:ext cx="707922" cy="21827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4CD2715-2E61-A798-CB31-8F3A5A0EE893}"/>
                  </a:ext>
                </a:extLst>
              </p14:cNvPr>
              <p14:cNvContentPartPr/>
              <p14:nvPr/>
            </p14:nvContentPartPr>
            <p14:xfrm>
              <a:off x="6186988" y="4360763"/>
              <a:ext cx="124200" cy="73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4CD2715-2E61-A798-CB31-8F3A5A0EE8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3988" y="4297763"/>
                <a:ext cx="249840" cy="19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533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3F2015-5E27-1148-C7E0-2440D20A9E9C}"/>
              </a:ext>
            </a:extLst>
          </p:cNvPr>
          <p:cNvSpPr/>
          <p:nvPr/>
        </p:nvSpPr>
        <p:spPr>
          <a:xfrm>
            <a:off x="823723" y="224135"/>
            <a:ext cx="1054455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Some Machine Learning Algorithms </a:t>
            </a:r>
          </a:p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affected by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Feature scaling are 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94CFC-6BB8-C254-82F5-5433FA109430}"/>
              </a:ext>
            </a:extLst>
          </p:cNvPr>
          <p:cNvSpPr txBox="1"/>
          <p:nvPr/>
        </p:nvSpPr>
        <p:spPr>
          <a:xfrm>
            <a:off x="288389" y="2185852"/>
            <a:ext cx="7476979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rgbClr val="FFFF00"/>
                </a:solidFill>
              </a:rPr>
              <a:t>Linear and Logistic Regression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rgbClr val="FFFF00"/>
                </a:solidFill>
              </a:rPr>
              <a:t>Neural Networks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rgbClr val="FFFF00"/>
                </a:solidFill>
              </a:rPr>
              <a:t>Support Vector Machines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rgbClr val="FFFF00"/>
                </a:solidFill>
              </a:rPr>
              <a:t>KNN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rgbClr val="FFFF00"/>
                </a:solidFill>
              </a:rPr>
              <a:t>K-mean clustering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rgbClr val="FFFF00"/>
                </a:solidFill>
              </a:rPr>
              <a:t>PCA </a:t>
            </a:r>
          </a:p>
        </p:txBody>
      </p:sp>
      <p:pic>
        <p:nvPicPr>
          <p:cNvPr id="5" name="Picture 4" descr="Close-up of woven item">
            <a:extLst>
              <a:ext uri="{FF2B5EF4-FFF2-40B4-BE49-F238E27FC236}">
                <a16:creationId xmlns:a16="http://schemas.microsoft.com/office/drawing/2014/main" id="{A58C894C-20CC-9554-72DF-FFE3CFFDD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528304"/>
            <a:ext cx="5903306" cy="37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6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178</Words>
  <Application>Microsoft Office PowerPoint</Application>
  <PresentationFormat>Widescreen</PresentationFormat>
  <Paragraphs>59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charter</vt:lpstr>
      <vt:lpstr>Menlo</vt:lpstr>
      <vt:lpstr>sohne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 Suryakant Sirsat</dc:creator>
  <cp:lastModifiedBy>Shubham  Suryakant Sirsat</cp:lastModifiedBy>
  <cp:revision>31</cp:revision>
  <dcterms:created xsi:type="dcterms:W3CDTF">2022-07-02T05:02:12Z</dcterms:created>
  <dcterms:modified xsi:type="dcterms:W3CDTF">2022-07-02T16:24:44Z</dcterms:modified>
</cp:coreProperties>
</file>